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gif" ContentType="image/gif"/>
  <Override PartName="/ppt/media/image7.png" ContentType="image/png"/>
  <Override PartName="/ppt/media/media4.mov" ContentType="video/quicktime"/>
  <Override PartName="/ppt/media/image9.png" ContentType="image/png"/>
  <Override PartName="/ppt/media/image5.png" ContentType="image/png"/>
  <Override PartName="/ppt/media/media6.mp4" ContentType="video/mp4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5A6542-782D-416D-93DB-BBCA421979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C00173-1147-4522-9340-13735247A1B3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532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53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87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8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39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339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9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2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4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2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4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2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4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2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4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609480" y="6247440"/>
            <a:ext cx="284040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169520" y="6247440"/>
            <a:ext cx="386424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741160" y="6247440"/>
            <a:ext cx="284040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7F970BB-A586-4018-AF7E-9AE4DD106921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body"/>
          </p:nvPr>
        </p:nvSpPr>
        <p:spPr>
          <a:xfrm>
            <a:off x="389880" y="285840"/>
            <a:ext cx="1132344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4400" strike="noStrike" u="none">
                <a:solidFill>
                  <a:schemeClr val="lt1"/>
                </a:solidFill>
                <a:uFillTx/>
                <a:latin typeface="Calibri Light"/>
              </a:rPr>
              <a:t>Body slide title </a:t>
            </a:r>
            <a:endParaRPr b="0" lang="en-US" sz="44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89880" y="1655280"/>
            <a:ext cx="11323440" cy="406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800" strike="noStrike" u="none">
                <a:solidFill>
                  <a:schemeClr val="lt1"/>
                </a:solidFill>
                <a:uFillTx/>
                <a:latin typeface="Calibri Light"/>
              </a:rPr>
              <a:t>Your text here</a:t>
            </a:r>
            <a:endParaRPr b="0" lang="en-US" sz="2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1" marL="838080" indent="-3618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800" strike="noStrike" u="none">
                <a:solidFill>
                  <a:schemeClr val="lt1"/>
                </a:solidFill>
                <a:uFillTx/>
                <a:latin typeface="Calibri Light"/>
              </a:rPr>
              <a:t>Second level</a:t>
            </a:r>
            <a:endParaRPr b="0" lang="en-US" sz="2800" strike="noStrike" u="none">
              <a:solidFill>
                <a:schemeClr val="lt1"/>
              </a:solidFill>
              <a:uFillTx/>
              <a:latin typeface="Calibri"/>
            </a:endParaRPr>
          </a:p>
          <a:p>
            <a:pPr lvl="2" marL="1073160" indent="-23508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130" strike="noStrike" u="none">
                <a:solidFill>
                  <a:schemeClr val="lt1"/>
                </a:solidFill>
                <a:uFillTx/>
                <a:latin typeface="Calibri Light"/>
              </a:rPr>
              <a:t>Third level</a:t>
            </a:r>
            <a:endParaRPr b="0" lang="en-US" sz="213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GB" sz="1200" strike="noStrike" u="none">
                <a:solidFill>
                  <a:schemeClr val="lt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lt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GB" sz="1200" strike="noStrike" u="none">
                <a:solidFill>
                  <a:schemeClr val="lt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4AFF343-881B-4AD5-A33A-C92FFBF165A8}" type="slidenum">
              <a:rPr b="0" lang="en-GB" sz="1200" strike="noStrike" u="none">
                <a:solidFill>
                  <a:schemeClr val="lt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../media/media4.mov"/><Relationship Id="rId2" Type="http://schemas.microsoft.com/office/2007/relationships/media" Target="../media/media4.mov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6.mp4"/><Relationship Id="rId2" Type="http://schemas.microsoft.com/office/2007/relationships/media" Target="../media/media6.mp4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2191400" cy="6046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"/>
          <p:cNvSpPr/>
          <p:nvPr/>
        </p:nvSpPr>
        <p:spPr>
          <a:xfrm>
            <a:off x="3429000" y="4366440"/>
            <a:ext cx="1152360" cy="1119960"/>
          </a:xfrm>
          <a:prstGeom prst="roundRect">
            <a:avLst>
              <a:gd name="adj" fmla="val 22692"/>
            </a:avLst>
          </a:prstGeom>
          <a:solidFill>
            <a:srgbClr val="ffffff"/>
          </a:solidFill>
          <a:ln w="57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pPr algn="ctr"/>
            <a:endParaRPr b="0" i="1" lang="en-US" sz="1800" strike="noStrike" u="none">
              <a:solidFill>
                <a:srgbClr val="000000"/>
              </a:solidFill>
              <a:uFillTx/>
              <a:latin typeface="Noto Sans CJK HK"/>
            </a:endParaRPr>
          </a:p>
        </p:txBody>
      </p:sp>
      <p:sp>
        <p:nvSpPr>
          <p:cNvPr id="26" name=""/>
          <p:cNvSpPr/>
          <p:nvPr/>
        </p:nvSpPr>
        <p:spPr>
          <a:xfrm>
            <a:off x="3620880" y="3807360"/>
            <a:ext cx="768600" cy="746640"/>
          </a:xfrm>
          <a:prstGeom prst="ellipse">
            <a:avLst/>
          </a:prstGeom>
          <a:solidFill>
            <a:srgbClr val="ffffff"/>
          </a:solidFill>
          <a:ln w="57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5445720" y="1006200"/>
            <a:ext cx="2881080" cy="168012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"/>
          <p:cNvSpPr/>
          <p:nvPr/>
        </p:nvSpPr>
        <p:spPr>
          <a:xfrm flipV="1">
            <a:off x="5445720" y="2967120"/>
            <a:ext cx="2881080" cy="559800"/>
          </a:xfrm>
          <a:custGeom>
            <a:avLst/>
            <a:gdLst>
              <a:gd name="textAreaLeft" fmla="*/ 431280 w 2881080"/>
              <a:gd name="textAreaRight" fmla="*/ 2449800 w 2881080"/>
              <a:gd name="textAreaTop" fmla="*/ 83880 h 559800"/>
              <a:gd name="textAreaBottom" fmla="*/ 475920 h 559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8926" y="21600"/>
                </a:lnTo>
                <a:lnTo>
                  <a:pt x="2674" y="21600"/>
                </a:lnTo>
                <a:close/>
              </a:path>
            </a:pathLst>
          </a:custGeom>
          <a:solidFill>
            <a:srgbClr val="999999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29" name=""/>
          <p:cNvCxnSpPr>
            <a:stCxn id="27" idx="1"/>
            <a:endCxn id="26" idx="0"/>
          </p:cNvCxnSpPr>
          <p:nvPr/>
        </p:nvCxnSpPr>
        <p:spPr>
          <a:xfrm flipV="1" rot="10800000">
            <a:off x="4005000" y="1846080"/>
            <a:ext cx="1440720" cy="1961640"/>
          </a:xfrm>
          <a:prstGeom prst="curvedConnector2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0" name=""/>
          <p:cNvCxnSpPr>
            <a:stCxn id="25" idx="3"/>
            <a:endCxn id="28" idx="4"/>
          </p:cNvCxnSpPr>
          <p:nvPr/>
        </p:nvCxnSpPr>
        <p:spPr>
          <a:xfrm flipV="1">
            <a:off x="4581360" y="3526920"/>
            <a:ext cx="2017080" cy="1399680"/>
          </a:xfrm>
          <a:prstGeom prst="curvedConnector2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31" name=""/>
          <p:cNvSpPr/>
          <p:nvPr/>
        </p:nvSpPr>
        <p:spPr>
          <a:xfrm>
            <a:off x="6598080" y="2687400"/>
            <a:ext cx="576360" cy="28008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"/>
          <p:cNvSpPr/>
          <p:nvPr/>
        </p:nvSpPr>
        <p:spPr>
          <a:xfrm>
            <a:off x="5733720" y="1286640"/>
            <a:ext cx="288360" cy="84024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"/>
          <p:cNvSpPr/>
          <p:nvPr/>
        </p:nvSpPr>
        <p:spPr>
          <a:xfrm>
            <a:off x="6310080" y="1286640"/>
            <a:ext cx="1728720" cy="84024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"/>
          <p:cNvSpPr/>
          <p:nvPr/>
        </p:nvSpPr>
        <p:spPr>
          <a:xfrm>
            <a:off x="3429000" y="4366440"/>
            <a:ext cx="1152360" cy="1119960"/>
          </a:xfrm>
          <a:prstGeom prst="roundRect">
            <a:avLst>
              <a:gd name="adj" fmla="val 22692"/>
            </a:avLst>
          </a:prstGeom>
          <a:solidFill>
            <a:srgbClr val="ffffff"/>
          </a:solidFill>
          <a:ln w="57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i="1" lang="en-US" sz="1800" strike="noStrike" u="none">
              <a:solidFill>
                <a:srgbClr val="000000"/>
              </a:solidFill>
              <a:uFillTx/>
              <a:latin typeface="Noto Sans CJK HK"/>
            </a:endParaRPr>
          </a:p>
        </p:txBody>
      </p:sp>
      <p:sp>
        <p:nvSpPr>
          <p:cNvPr id="35" name=""/>
          <p:cNvSpPr/>
          <p:nvPr/>
        </p:nvSpPr>
        <p:spPr>
          <a:xfrm>
            <a:off x="3620880" y="3807360"/>
            <a:ext cx="768600" cy="746640"/>
          </a:xfrm>
          <a:prstGeom prst="ellipse">
            <a:avLst/>
          </a:prstGeom>
          <a:solidFill>
            <a:srgbClr val="ffffff"/>
          </a:solidFill>
          <a:ln w="57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8440" rIns="118440" tIns="73440" bIns="7344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"/>
          <p:cNvSpPr/>
          <p:nvPr/>
        </p:nvSpPr>
        <p:spPr>
          <a:xfrm>
            <a:off x="5445720" y="1006200"/>
            <a:ext cx="2881080" cy="168012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"/>
          <p:cNvSpPr/>
          <p:nvPr/>
        </p:nvSpPr>
        <p:spPr>
          <a:xfrm flipV="1">
            <a:off x="5445720" y="2967120"/>
            <a:ext cx="2881080" cy="559800"/>
          </a:xfrm>
          <a:custGeom>
            <a:avLst/>
            <a:gdLst>
              <a:gd name="textAreaLeft" fmla="*/ 431280 w 2881080"/>
              <a:gd name="textAreaRight" fmla="*/ 2449800 w 2881080"/>
              <a:gd name="textAreaTop" fmla="*/ 83880 h 559800"/>
              <a:gd name="textAreaBottom" fmla="*/ 475920 h 559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8926" y="21600"/>
                </a:lnTo>
                <a:lnTo>
                  <a:pt x="2674" y="21600"/>
                </a:lnTo>
                <a:close/>
              </a:path>
            </a:pathLst>
          </a:custGeom>
          <a:solidFill>
            <a:srgbClr val="999999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38" name=""/>
          <p:cNvCxnSpPr>
            <a:stCxn id="36" idx="1"/>
            <a:endCxn id="35" idx="0"/>
          </p:cNvCxnSpPr>
          <p:nvPr/>
        </p:nvCxnSpPr>
        <p:spPr>
          <a:xfrm flipV="1" rot="10800000">
            <a:off x="4005000" y="1846080"/>
            <a:ext cx="1440720" cy="1961640"/>
          </a:xfrm>
          <a:prstGeom prst="curvedConnector2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9" name=""/>
          <p:cNvCxnSpPr>
            <a:stCxn id="34" idx="3"/>
            <a:endCxn id="37" idx="4"/>
          </p:cNvCxnSpPr>
          <p:nvPr/>
        </p:nvCxnSpPr>
        <p:spPr>
          <a:xfrm flipV="1">
            <a:off x="4581360" y="3526920"/>
            <a:ext cx="2017080" cy="1399680"/>
          </a:xfrm>
          <a:prstGeom prst="curvedConnector2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40" name=""/>
          <p:cNvSpPr/>
          <p:nvPr/>
        </p:nvSpPr>
        <p:spPr>
          <a:xfrm>
            <a:off x="6598080" y="2687400"/>
            <a:ext cx="576360" cy="28008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"/>
          <p:cNvSpPr/>
          <p:nvPr/>
        </p:nvSpPr>
        <p:spPr>
          <a:xfrm>
            <a:off x="5733720" y="1286640"/>
            <a:ext cx="288360" cy="84024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"/>
          <p:cNvSpPr/>
          <p:nvPr/>
        </p:nvSpPr>
        <p:spPr>
          <a:xfrm>
            <a:off x="6310080" y="1286640"/>
            <a:ext cx="1728720" cy="84024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580320" y="457200"/>
            <a:ext cx="3305880" cy="1894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600" strike="noStrike" u="none">
                <a:solidFill>
                  <a:srgbClr val="000000"/>
                </a:solidFill>
                <a:uFillTx/>
                <a:latin typeface="Noto Sans"/>
              </a:rPr>
              <a:t>1. Goals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600" strike="noStrike" u="none">
                <a:solidFill>
                  <a:srgbClr val="000000"/>
                </a:solidFill>
                <a:uFillTx/>
                <a:latin typeface="Noto Sans"/>
              </a:rPr>
              <a:t>2. Limited resources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600" strike="noStrike" u="none">
                <a:solidFill>
                  <a:srgbClr val="000000"/>
                </a:solidFill>
                <a:uFillTx/>
                <a:latin typeface="Noto Sans"/>
              </a:rPr>
              <a:t>3. Representations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2600" strike="noStrike" u="none">
                <a:solidFill>
                  <a:srgbClr val="000000"/>
                </a:solidFill>
                <a:uFillTx/>
                <a:latin typeface="Noto Sans"/>
              </a:rPr>
              <a:t>4. Adaptation</a:t>
            </a:r>
            <a:endParaRPr b="0" lang="en-US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4704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74;p25" descr=""/>
          <p:cNvPicPr/>
          <p:nvPr/>
        </p:nvPicPr>
        <p:blipFill>
          <a:blip r:embed="rId1"/>
          <a:stretch/>
        </p:blipFill>
        <p:spPr>
          <a:xfrm>
            <a:off x="3946320" y="566280"/>
            <a:ext cx="3140280" cy="5605920"/>
          </a:xfrm>
          <a:prstGeom prst="rect">
            <a:avLst/>
          </a:prstGeom>
          <a:noFill/>
          <a:ln w="38100">
            <a:solidFill>
              <a:srgbClr val="e7e6e6">
                <a:lumMod val="50000"/>
              </a:srgbClr>
            </a:solidFill>
            <a:round/>
          </a:ln>
        </p:spPr>
      </p:pic>
      <p:sp>
        <p:nvSpPr>
          <p:cNvPr id="13" name=""/>
          <p:cNvSpPr txBox="1"/>
          <p:nvPr/>
        </p:nvSpPr>
        <p:spPr>
          <a:xfrm>
            <a:off x="457200" y="6172200"/>
            <a:ext cx="265824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Shi et al. CHI’24, CHI’25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28800" y="139680"/>
            <a:ext cx="8915400" cy="655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tracking-10sec-anoth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228600" y="-457200"/>
            <a:ext cx="12573000" cy="7615800"/>
          </a:xfrm>
          <a:prstGeom prst="rect">
            <a:avLst/>
          </a:prstGeom>
          <a:ln w="0">
            <a:noFill/>
          </a:ln>
        </p:spPr>
      </p:pic>
      <p:sp>
        <p:nvSpPr>
          <p:cNvPr id="16" name=""/>
          <p:cNvSpPr txBox="1"/>
          <p:nvPr/>
        </p:nvSpPr>
        <p:spPr>
          <a:xfrm>
            <a:off x="237600" y="5825880"/>
            <a:ext cx="227700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Ilkkala et al. UIST’22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"/>
          <p:cNvSpPr txBox="1"/>
          <p:nvPr/>
        </p:nvSpPr>
        <p:spPr>
          <a:xfrm>
            <a:off x="749160" y="2514600"/>
            <a:ext cx="10680840" cy="817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4200" strike="noStrike" u="none">
                <a:solidFill>
                  <a:srgbClr val="000000"/>
                </a:solidFill>
                <a:uFillTx/>
                <a:latin typeface="Noto Sans"/>
              </a:rPr>
              <a:t>computational cognitive modeling for HCI</a:t>
            </a:r>
            <a:endParaRPr b="0" lang="en-US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 txBox="1"/>
          <p:nvPr/>
        </p:nvSpPr>
        <p:spPr>
          <a:xfrm>
            <a:off x="1914480" y="457200"/>
            <a:ext cx="8363160" cy="5734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800" strike="noStrike" u="none">
                <a:solidFill>
                  <a:srgbClr val="000000"/>
                </a:solidFill>
                <a:uFillTx/>
                <a:latin typeface="Noto Sans"/>
              </a:rPr>
              <a:t>General problem solver GPS </a:t>
            </a:r>
            <a:r>
              <a:rPr b="0" lang="en-US" sz="2100" strike="noStrike" u="none">
                <a:solidFill>
                  <a:srgbClr val="000000"/>
                </a:solidFill>
                <a:uFillTx/>
                <a:latin typeface="Noto Sans"/>
              </a:rPr>
              <a:t>(Newell, Shaw, Simon 1958)</a:t>
            </a:r>
            <a:endParaRPr b="0" lang="en-US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1626480" y="1791720"/>
            <a:ext cx="9117720" cy="4151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5099040" y="360"/>
            <a:ext cx="70927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"/>
          <p:cNvSpPr txBox="1"/>
          <p:nvPr/>
        </p:nvSpPr>
        <p:spPr>
          <a:xfrm>
            <a:off x="323640" y="112320"/>
            <a:ext cx="4701960" cy="5734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800" strike="noStrike" u="none">
                <a:solidFill>
                  <a:srgbClr val="000000"/>
                </a:solidFill>
                <a:uFillTx/>
                <a:latin typeface="Noto Sans"/>
              </a:rPr>
              <a:t>GOMS </a:t>
            </a:r>
            <a:r>
              <a:rPr b="0" lang="en-US" sz="2100" strike="noStrike" u="none">
                <a:solidFill>
                  <a:srgbClr val="000000"/>
                </a:solidFill>
                <a:uFillTx/>
                <a:latin typeface="Noto Sans"/>
              </a:rPr>
              <a:t>(Card, Moran, Newell 1983)</a:t>
            </a:r>
            <a:endParaRPr b="0" lang="en-US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 txBox="1"/>
          <p:nvPr/>
        </p:nvSpPr>
        <p:spPr>
          <a:xfrm>
            <a:off x="228600" y="1371600"/>
            <a:ext cx="4889880" cy="32425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1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GOAL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 SEARCH-FOR-CHI25</a:t>
            </a:r>
            <a:endParaRPr b="0" lang="en-US" sz="1800" strike="noStrike" u="none">
              <a:solidFill>
                <a:srgbClr val="000000"/>
              </a:solidFill>
              <a:uFillTx/>
              <a:latin typeface="Adwaita Mono"/>
            </a:endParaRPr>
          </a:p>
          <a:p>
            <a:endParaRPr b="0" lang="en-US" sz="1800" strike="noStrike" u="none">
              <a:solidFill>
                <a:srgbClr val="000000"/>
              </a:solidFill>
              <a:uFillTx/>
              <a:latin typeface="Adwaita Mono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OPERATOR move-cursor-to-textbox</a:t>
            </a:r>
            <a:endParaRPr b="0" lang="en-US" sz="1800" strike="noStrike" u="none">
              <a:solidFill>
                <a:srgbClr val="000000"/>
              </a:solidFill>
              <a:uFillTx/>
              <a:latin typeface="Adwaita Mono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OPERATOR click-mouse-button</a:t>
            </a:r>
            <a:endParaRPr b="0" lang="en-US" sz="1800" strike="noStrike" u="none">
              <a:solidFill>
                <a:srgbClr val="000000"/>
              </a:solidFill>
              <a:uFillTx/>
              <a:latin typeface="Adwaita Mono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OPERATOR type-C</a:t>
            </a:r>
            <a:endParaRPr b="0" lang="en-US" sz="1800" strike="noStrike" u="none">
              <a:solidFill>
                <a:srgbClr val="000000"/>
              </a:solidFill>
              <a:uFillTx/>
              <a:latin typeface="Adwaita Mono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OPERATOR type-H</a:t>
            </a:r>
            <a:endParaRPr b="0" lang="en-US" sz="1800" strike="noStrike" u="none">
              <a:solidFill>
                <a:srgbClr val="000000"/>
              </a:solidFill>
              <a:uFillTx/>
              <a:latin typeface="Adwaita Mono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OPERATOR type-I</a:t>
            </a:r>
            <a:endParaRPr b="0" lang="en-US" sz="1800" strike="noStrike" u="none">
              <a:solidFill>
                <a:srgbClr val="000000"/>
              </a:solidFill>
              <a:uFillTx/>
              <a:latin typeface="Adwaita Mono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OPERATOR type-2</a:t>
            </a:r>
            <a:endParaRPr b="0" lang="en-US" sz="1800" strike="noStrike" u="none">
              <a:solidFill>
                <a:srgbClr val="000000"/>
              </a:solidFill>
              <a:uFillTx/>
              <a:latin typeface="Adwaita Mono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OPERATOR type-5</a:t>
            </a:r>
            <a:endParaRPr b="0" lang="en-US" sz="1800" strike="noStrike" u="none">
              <a:solidFill>
                <a:srgbClr val="000000"/>
              </a:solidFill>
              <a:uFillTx/>
              <a:latin typeface="Adwaita Mono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OPERATOR move-cursor-to-search</a:t>
            </a:r>
            <a:endParaRPr b="0" lang="en-US" sz="1800" strike="noStrike" u="none">
              <a:solidFill>
                <a:srgbClr val="000000"/>
              </a:solidFill>
              <a:uFillTx/>
              <a:latin typeface="Adwaita Mono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dwaita Mono"/>
              </a:rPr>
              <a:t>OPERATOR click-mouse-button </a:t>
            </a:r>
            <a:endParaRPr b="0" lang="en-US" sz="1800" strike="noStrike" u="none">
              <a:solidFill>
                <a:srgbClr val="000000"/>
              </a:solidFill>
              <a:uFillTx/>
              <a:latin typeface="Adwaita Mono"/>
            </a:endParaRPr>
          </a:p>
        </p:txBody>
      </p:sp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5099040" y="360"/>
            <a:ext cx="70927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"/>
          <p:cNvSpPr txBox="1"/>
          <p:nvPr/>
        </p:nvSpPr>
        <p:spPr>
          <a:xfrm>
            <a:off x="323640" y="112320"/>
            <a:ext cx="4701960" cy="5734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2800" strike="noStrike" u="none">
                <a:solidFill>
                  <a:srgbClr val="000000"/>
                </a:solidFill>
                <a:uFillTx/>
                <a:latin typeface="Noto Sans"/>
              </a:rPr>
              <a:t>GOMS </a:t>
            </a:r>
            <a:r>
              <a:rPr b="0" lang="en-US" sz="2100" strike="noStrike" u="none">
                <a:solidFill>
                  <a:srgbClr val="000000"/>
                </a:solidFill>
                <a:uFillTx/>
                <a:latin typeface="Noto Sans"/>
              </a:rPr>
              <a:t>(Card, Moran, Newell 1983)</a:t>
            </a:r>
            <a:endParaRPr b="0" lang="en-US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</TotalTime>
  <Application>LibreOffice/24.8.6.2$Linux_X86_64 LibreOffice_project/480$Build-2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2025-04-28T14:10:06Z</dcterms:created>
  <dc:creator/>
  <dc:description/>
  <dc:language>en-US</dc:language>
  <cp:lastModifiedBy/>
  <dcterms:modified xsi:type="dcterms:W3CDTF">2025-04-30T07:51:40Z</dcterms:modified>
  <cp:revision>11</cp:revision>
  <dc:subject/>
  <dc:title/>
</cp:coreProperties>
</file>